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8"/>
  </p:notesMasterIdLst>
  <p:handoutMasterIdLst>
    <p:handoutMasterId r:id="rId39"/>
  </p:handoutMasterIdLst>
  <p:sldIdLst>
    <p:sldId id="257" r:id="rId2"/>
    <p:sldId id="277" r:id="rId3"/>
    <p:sldId id="261" r:id="rId4"/>
    <p:sldId id="278" r:id="rId5"/>
    <p:sldId id="309" r:id="rId6"/>
    <p:sldId id="303" r:id="rId7"/>
    <p:sldId id="304" r:id="rId8"/>
    <p:sldId id="279" r:id="rId9"/>
    <p:sldId id="310" r:id="rId10"/>
    <p:sldId id="311" r:id="rId11"/>
    <p:sldId id="312" r:id="rId12"/>
    <p:sldId id="315" r:id="rId13"/>
    <p:sldId id="280" r:id="rId14"/>
    <p:sldId id="316" r:id="rId15"/>
    <p:sldId id="314" r:id="rId16"/>
    <p:sldId id="281" r:id="rId17"/>
    <p:sldId id="282" r:id="rId18"/>
    <p:sldId id="288" r:id="rId19"/>
    <p:sldId id="289" r:id="rId20"/>
    <p:sldId id="287" r:id="rId21"/>
    <p:sldId id="285" r:id="rId22"/>
    <p:sldId id="295" r:id="rId23"/>
    <p:sldId id="274" r:id="rId24"/>
    <p:sldId id="290" r:id="rId25"/>
    <p:sldId id="284" r:id="rId26"/>
    <p:sldId id="296" r:id="rId27"/>
    <p:sldId id="286" r:id="rId28"/>
    <p:sldId id="293" r:id="rId29"/>
    <p:sldId id="302" r:id="rId30"/>
    <p:sldId id="292" r:id="rId31"/>
    <p:sldId id="297" r:id="rId32"/>
    <p:sldId id="298" r:id="rId33"/>
    <p:sldId id="299" r:id="rId34"/>
    <p:sldId id="300" r:id="rId35"/>
    <p:sldId id="301" r:id="rId36"/>
    <p:sldId id="283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D7CEE-7DCD-40C6-86C5-3637E51E4712}" v="7" dt="2020-10-17T14:06:36.303"/>
    <p1510:client id="{5859D554-7F6E-4180-93CF-D5558808DE1B}" v="1" dt="2020-10-17T16:33:30.84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56"/>
  </p:normalViewPr>
  <p:slideViewPr>
    <p:cSldViewPr>
      <p:cViewPr varScale="1">
        <p:scale>
          <a:sx n="117" d="100"/>
          <a:sy n="117" d="100"/>
        </p:scale>
        <p:origin x="96" y="26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Pakyari" userId="95f80f1da1830a17" providerId="LiveId" clId="{5859D554-7F6E-4180-93CF-D5558808DE1B}"/>
    <pc:docChg chg="addSld delSld modSld">
      <pc:chgData name="Said Pakyari" userId="95f80f1da1830a17" providerId="LiveId" clId="{5859D554-7F6E-4180-93CF-D5558808DE1B}" dt="2020-10-17T16:33:30.840" v="4"/>
      <pc:docMkLst>
        <pc:docMk/>
      </pc:docMkLst>
      <pc:sldChg chg="add">
        <pc:chgData name="Said Pakyari" userId="95f80f1da1830a17" providerId="LiveId" clId="{5859D554-7F6E-4180-93CF-D5558808DE1B}" dt="2020-10-17T16:33:30.840" v="4"/>
        <pc:sldMkLst>
          <pc:docMk/>
          <pc:sldMk cId="25965691" sldId="279"/>
        </pc:sldMkLst>
      </pc:sldChg>
      <pc:sldChg chg="modSp mod">
        <pc:chgData name="Said Pakyari" userId="95f80f1da1830a17" providerId="LiveId" clId="{5859D554-7F6E-4180-93CF-D5558808DE1B}" dt="2020-10-17T16:01:18.690" v="2" actId="14100"/>
        <pc:sldMkLst>
          <pc:docMk/>
          <pc:sldMk cId="1544605741" sldId="303"/>
        </pc:sldMkLst>
        <pc:spChg chg="mod">
          <ac:chgData name="Said Pakyari" userId="95f80f1da1830a17" providerId="LiveId" clId="{5859D554-7F6E-4180-93CF-D5558808DE1B}" dt="2020-10-17T16:01:18.690" v="2" actId="14100"/>
          <ac:spMkLst>
            <pc:docMk/>
            <pc:sldMk cId="1544605741" sldId="303"/>
            <ac:spMk id="9" creationId="{47DD45F3-9CCD-403C-97CA-B3F007D27DEC}"/>
          </ac:spMkLst>
        </pc:spChg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78471120" sldId="305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2016333806" sldId="306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3273937836" sldId="307"/>
        </pc:sldMkLst>
      </pc:sldChg>
      <pc:sldChg chg="del">
        <pc:chgData name="Said Pakyari" userId="95f80f1da1830a17" providerId="LiveId" clId="{5859D554-7F6E-4180-93CF-D5558808DE1B}" dt="2020-10-17T16:33:14.837" v="3" actId="47"/>
        <pc:sldMkLst>
          <pc:docMk/>
          <pc:sldMk cId="1407816735" sldId="308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2016333806" sldId="310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3273937836" sldId="311"/>
        </pc:sldMkLst>
      </pc:sldChg>
      <pc:sldChg chg="add">
        <pc:chgData name="Said Pakyari" userId="95f80f1da1830a17" providerId="LiveId" clId="{5859D554-7F6E-4180-93CF-D5558808DE1B}" dt="2020-10-17T16:33:30.840" v="4"/>
        <pc:sldMkLst>
          <pc:docMk/>
          <pc:sldMk cId="1407816735" sldId="312"/>
        </pc:sldMkLst>
      </pc:sldChg>
    </pc:docChg>
  </pc:docChgLst>
  <pc:docChgLst>
    <pc:chgData name="Scott Leslie" userId="29c7266c-afe7-43a0-b7f3-208c0bbdb93d" providerId="ADAL" clId="{A404F465-7A25-4FA3-A3BC-09BC712A552D}"/>
    <pc:docChg chg="modSld">
      <pc:chgData name="Scott Leslie" userId="29c7266c-afe7-43a0-b7f3-208c0bbdb93d" providerId="ADAL" clId="{A404F465-7A25-4FA3-A3BC-09BC712A552D}" dt="2020-10-17T16:39:02.766" v="2" actId="20577"/>
      <pc:docMkLst>
        <pc:docMk/>
      </pc:docMkLst>
      <pc:sldChg chg="modSp mod">
        <pc:chgData name="Scott Leslie" userId="29c7266c-afe7-43a0-b7f3-208c0bbdb93d" providerId="ADAL" clId="{A404F465-7A25-4FA3-A3BC-09BC712A552D}" dt="2020-10-17T16:39:02.766" v="2" actId="20577"/>
        <pc:sldMkLst>
          <pc:docMk/>
          <pc:sldMk cId="25965691" sldId="279"/>
        </pc:sldMkLst>
        <pc:spChg chg="mod">
          <ac:chgData name="Scott Leslie" userId="29c7266c-afe7-43a0-b7f3-208c0bbdb93d" providerId="ADAL" clId="{A404F465-7A25-4FA3-A3BC-09BC712A552D}" dt="2020-10-17T16:38:58.243" v="1" actId="20577"/>
          <ac:spMkLst>
            <pc:docMk/>
            <pc:sldMk cId="25965691" sldId="279"/>
            <ac:spMk id="2" creationId="{00000000-0000-0000-0000-000000000000}"/>
          </ac:spMkLst>
        </pc:spChg>
        <pc:spChg chg="mod">
          <ac:chgData name="Scott Leslie" userId="29c7266c-afe7-43a0-b7f3-208c0bbdb93d" providerId="ADAL" clId="{A404F465-7A25-4FA3-A3BC-09BC712A552D}" dt="2020-10-17T16:39:02.766" v="2" actId="20577"/>
          <ac:spMkLst>
            <pc:docMk/>
            <pc:sldMk cId="25965691" sldId="27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401908C-7AC0-4306-A9D5-5E38227C12A5}"/>
              </a:ext>
            </a:extLst>
          </p:cNvPr>
          <p:cNvSpPr/>
          <p:nvPr/>
        </p:nvSpPr>
        <p:spPr>
          <a:xfrm>
            <a:off x="1122712" y="3311786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distribution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122712" y="2936229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5791095" y="3315673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Mexico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5791095" y="4073010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region:Europe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5791095" y="4429906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8497039" y="331839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10272877" y="3310231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5791095" y="2936229"/>
            <a:ext cx="2705944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countries or regions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3D511-6D7C-4680-A3E3-42A256C3DA3B}"/>
              </a:ext>
            </a:extLst>
          </p:cNvPr>
          <p:cNvSpPr/>
          <p:nvPr/>
        </p:nvSpPr>
        <p:spPr>
          <a:xfrm>
            <a:off x="5791095" y="3687342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Mexico&amp;India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827-9CA5-456A-BA88-0005E13EF20E}"/>
              </a:ext>
            </a:extLst>
          </p:cNvPr>
          <p:cNvSpPr/>
          <p:nvPr/>
        </p:nvSpPr>
        <p:spPr>
          <a:xfrm>
            <a:off x="8497039" y="2929231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45041-65C6-455A-A7D8-62BA2A53F5D9}"/>
              </a:ext>
            </a:extLst>
          </p:cNvPr>
          <p:cNvSpPr/>
          <p:nvPr/>
        </p:nvSpPr>
        <p:spPr>
          <a:xfrm>
            <a:off x="8503227" y="3694538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B92DD-D505-4192-AA0E-24EB7CEFCD5E}"/>
              </a:ext>
            </a:extLst>
          </p:cNvPr>
          <p:cNvSpPr/>
          <p:nvPr/>
        </p:nvSpPr>
        <p:spPr>
          <a:xfrm>
            <a:off x="8503227" y="4062126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284D3-09D1-4D11-B7FF-B5CE9660A797}"/>
              </a:ext>
            </a:extLst>
          </p:cNvPr>
          <p:cNvSpPr/>
          <p:nvPr/>
        </p:nvSpPr>
        <p:spPr>
          <a:xfrm>
            <a:off x="8497039" y="4432824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A4C62-A51D-47CA-9841-E6A07A03BD56}"/>
              </a:ext>
            </a:extLst>
          </p:cNvPr>
          <p:cNvSpPr/>
          <p:nvPr/>
        </p:nvSpPr>
        <p:spPr>
          <a:xfrm>
            <a:off x="10260463" y="2931954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68DF6-3C1B-4891-99FF-22E2ADD66CB3}"/>
              </a:ext>
            </a:extLst>
          </p:cNvPr>
          <p:cNvSpPr/>
          <p:nvPr/>
        </p:nvSpPr>
        <p:spPr>
          <a:xfrm>
            <a:off x="10272877" y="367684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3BB9C-C33F-4E77-BE55-94C445C227C6}"/>
              </a:ext>
            </a:extLst>
          </p:cNvPr>
          <p:cNvSpPr/>
          <p:nvPr/>
        </p:nvSpPr>
        <p:spPr>
          <a:xfrm>
            <a:off x="10272877" y="4062126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DCAC2-F274-462A-BB6D-DAF7C753E238}"/>
              </a:ext>
            </a:extLst>
          </p:cNvPr>
          <p:cNvSpPr txBox="1"/>
          <p:nvPr/>
        </p:nvSpPr>
        <p:spPr>
          <a:xfrm>
            <a:off x="1141412" y="1122402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distribution information throughout the USA.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The APIs are designed </a:t>
            </a:r>
            <a:r>
              <a:rPr lang="en-US" dirty="0">
                <a:latin typeface="Times New Roman" panose="02020603050405020304" pitchFamily="18" charset="0"/>
              </a:rPr>
              <a:t>to </a:t>
            </a:r>
            <a:r>
              <a:rPr lang="en-US" sz="1800" b="0" i="0" dirty="0">
                <a:effectLst/>
                <a:latin typeface="Times New Roman" panose="02020603050405020304" pitchFamily="18" charset="0"/>
              </a:rPr>
              <a:t> the user a variety of options to make customized query.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876-392D-4861-A0EE-3DE461B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State’s Immigrants diversity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90FFD-1E76-48C5-9F1F-1492D2C24394}"/>
              </a:ext>
            </a:extLst>
          </p:cNvPr>
          <p:cNvSpPr/>
          <p:nvPr/>
        </p:nvSpPr>
        <p:spPr>
          <a:xfrm>
            <a:off x="1217614" y="2362200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40589-EA96-4F91-8B3A-0A88FD169D34}"/>
              </a:ext>
            </a:extLst>
          </p:cNvPr>
          <p:cNvSpPr/>
          <p:nvPr/>
        </p:nvSpPr>
        <p:spPr>
          <a:xfrm>
            <a:off x="5885997" y="2741644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9E855-5F15-4A7E-AEC5-71B75F4401CE}"/>
              </a:ext>
            </a:extLst>
          </p:cNvPr>
          <p:cNvSpPr/>
          <p:nvPr/>
        </p:nvSpPr>
        <p:spPr>
          <a:xfrm>
            <a:off x="7577999" y="275136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0C654-4E2A-4DED-A9A2-7EE240254F69}"/>
              </a:ext>
            </a:extLst>
          </p:cNvPr>
          <p:cNvSpPr/>
          <p:nvPr/>
        </p:nvSpPr>
        <p:spPr>
          <a:xfrm>
            <a:off x="9353837" y="2743200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A5CE-3CC7-43D9-AB2D-E7F8D1CA19B3}"/>
              </a:ext>
            </a:extLst>
          </p:cNvPr>
          <p:cNvSpPr/>
          <p:nvPr/>
        </p:nvSpPr>
        <p:spPr>
          <a:xfrm>
            <a:off x="5885997" y="2362200"/>
            <a:ext cx="168579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C4696-ECCB-4E59-AACA-5ED740343042}"/>
              </a:ext>
            </a:extLst>
          </p:cNvPr>
          <p:cNvSpPr/>
          <p:nvPr/>
        </p:nvSpPr>
        <p:spPr>
          <a:xfrm>
            <a:off x="7577999" y="2362200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DC137-F54A-4B22-AF51-86998DFB4B32}"/>
              </a:ext>
            </a:extLst>
          </p:cNvPr>
          <p:cNvSpPr/>
          <p:nvPr/>
        </p:nvSpPr>
        <p:spPr>
          <a:xfrm>
            <a:off x="7584187" y="3127507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798E-D645-4A1B-B775-8FD0EA5EB86A}"/>
              </a:ext>
            </a:extLst>
          </p:cNvPr>
          <p:cNvSpPr/>
          <p:nvPr/>
        </p:nvSpPr>
        <p:spPr>
          <a:xfrm>
            <a:off x="7584187" y="3495095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4C7A6-E014-47EA-B3B5-F5EB0281075B}"/>
              </a:ext>
            </a:extLst>
          </p:cNvPr>
          <p:cNvSpPr/>
          <p:nvPr/>
        </p:nvSpPr>
        <p:spPr>
          <a:xfrm>
            <a:off x="7577999" y="386579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CCFCE-363F-457C-B8D2-176F3BFA067C}"/>
              </a:ext>
            </a:extLst>
          </p:cNvPr>
          <p:cNvSpPr/>
          <p:nvPr/>
        </p:nvSpPr>
        <p:spPr>
          <a:xfrm>
            <a:off x="9341423" y="2364923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AEADC-3768-4EBE-BA2C-055B6A7AD4D7}"/>
              </a:ext>
            </a:extLst>
          </p:cNvPr>
          <p:cNvSpPr/>
          <p:nvPr/>
        </p:nvSpPr>
        <p:spPr>
          <a:xfrm>
            <a:off x="9353837" y="3109814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4EA0A-DDC7-446A-B192-86A3548BCF76}"/>
              </a:ext>
            </a:extLst>
          </p:cNvPr>
          <p:cNvSpPr/>
          <p:nvPr/>
        </p:nvSpPr>
        <p:spPr>
          <a:xfrm>
            <a:off x="9353837" y="349509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8410A-AAFF-49F4-B1D8-055628705829}"/>
              </a:ext>
            </a:extLst>
          </p:cNvPr>
          <p:cNvSpPr/>
          <p:nvPr/>
        </p:nvSpPr>
        <p:spPr>
          <a:xfrm>
            <a:off x="5879790" y="3109626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Texas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241F9-D86D-4166-8561-7FA41F7E613E}"/>
              </a:ext>
            </a:extLst>
          </p:cNvPr>
          <p:cNvSpPr/>
          <p:nvPr/>
        </p:nvSpPr>
        <p:spPr>
          <a:xfrm>
            <a:off x="5879790" y="3474887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FEDB5-117E-4766-8E42-92A92F02B3E7}"/>
              </a:ext>
            </a:extLst>
          </p:cNvPr>
          <p:cNvSpPr txBox="1"/>
          <p:nvPr/>
        </p:nvSpPr>
        <p:spPr>
          <a:xfrm>
            <a:off x="1217614" y="1744636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Times New Roman" panose="02020603050405020304" pitchFamily="18" charset="0"/>
              </a:rPr>
              <a:t>To extract immigrants’ diversity data by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Design</a:t>
            </a:r>
          </a:p>
        </p:txBody>
      </p:sp>
    </p:spTree>
    <p:extLst>
      <p:ext uri="{BB962C8B-B14F-4D97-AF65-F5344CB8AC3E}">
        <p14:creationId xmlns:p14="http://schemas.microsoft.com/office/powerpoint/2010/main" val="160150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767C9-C94C-46BE-A634-13CA3976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0"/>
            <a:ext cx="9753600" cy="811212"/>
          </a:xfrm>
        </p:spPr>
        <p:txBody>
          <a:bodyPr/>
          <a:lstStyle/>
          <a:p>
            <a:r>
              <a:rPr lang="en-US" dirty="0"/>
              <a:t>Visualization Design and Function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51FEE001-5F6F-411D-B4E2-CDF316AF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84" y="1752600"/>
            <a:ext cx="6667500" cy="428625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E5858-1720-4D99-B705-4129C13B2052}"/>
              </a:ext>
            </a:extLst>
          </p:cNvPr>
          <p:cNvSpPr txBox="1"/>
          <p:nvPr/>
        </p:nvSpPr>
        <p:spPr>
          <a:xfrm>
            <a:off x="1690055" y="1244314"/>
            <a:ext cx="937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`http://127.0.0.1:5000/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/v1.0/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migration_data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/${diversity}`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3767C9-C94C-46BE-A634-13CA3976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0"/>
            <a:ext cx="9753600" cy="811212"/>
          </a:xfrm>
        </p:spPr>
        <p:txBody>
          <a:bodyPr/>
          <a:lstStyle/>
          <a:p>
            <a:r>
              <a:rPr lang="en-US" dirty="0"/>
              <a:t>Visualization Design and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E5858-1720-4D99-B705-4129C13B2052}"/>
              </a:ext>
            </a:extLst>
          </p:cNvPr>
          <p:cNvSpPr txBox="1"/>
          <p:nvPr/>
        </p:nvSpPr>
        <p:spPr>
          <a:xfrm>
            <a:off x="1690055" y="1244314"/>
            <a:ext cx="937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`http://127.0.0.1:5000/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/v1.0/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diversity_by_state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/${Location}/all/all`</a:t>
            </a:r>
          </a:p>
        </p:txBody>
      </p:sp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90BC7193-D4F5-4A01-99D3-42C3C9B09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55" y="1752600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5EBF-0EE3-4ECB-AC92-1B174218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152400"/>
            <a:ext cx="9753600" cy="6858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C37B4F-62C1-46E9-9BE6-166571122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143000"/>
            <a:ext cx="10591800" cy="521970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0DC3FF-3401-4546-902D-A288E992339D}"/>
              </a:ext>
            </a:extLst>
          </p:cNvPr>
          <p:cNvSpPr/>
          <p:nvPr/>
        </p:nvSpPr>
        <p:spPr>
          <a:xfrm>
            <a:off x="3808412" y="1257300"/>
            <a:ext cx="30480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3824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33400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A Bubble Map : Flow</a:t>
            </a:r>
          </a:p>
          <a:p>
            <a:endParaRPr lang="en-GB" sz="3200" dirty="0"/>
          </a:p>
          <a:p>
            <a:r>
              <a:rPr lang="en-GB" sz="3200" dirty="0"/>
              <a:t>Interactive Bar Charts: Demographic Profiles of Immigrations</a:t>
            </a:r>
          </a:p>
          <a:p>
            <a:endParaRPr lang="en-GB" sz="3200" dirty="0"/>
          </a:p>
          <a:p>
            <a:r>
              <a:rPr lang="en-GB" sz="3200" dirty="0"/>
              <a:t>Interactive Pie Charts: Diversity of nationality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57200"/>
            <a:ext cx="9753600" cy="944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72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600" dirty="0"/>
              <a:t>Analyze the flow and selected demographic profiles of immigration to the US</a:t>
            </a:r>
            <a:endParaRPr lang="en-US" sz="2600" u="sng" dirty="0"/>
          </a:p>
          <a:p>
            <a:pPr marL="0" indent="0">
              <a:buNone/>
            </a:pPr>
            <a:r>
              <a:rPr lang="en-US" sz="3100" dirty="0"/>
              <a:t>Approach:</a:t>
            </a:r>
          </a:p>
          <a:p>
            <a:pPr marL="0" indent="0">
              <a:buNone/>
            </a:pPr>
            <a:r>
              <a:rPr lang="en-US" sz="2600" dirty="0"/>
              <a:t>Interactive visualizations: Bubble Map, Bar Charts and Pie Charts</a:t>
            </a:r>
          </a:p>
          <a:p>
            <a:r>
              <a:rPr lang="en-US" sz="2600" u="sng" dirty="0"/>
              <a:t>Tools and techniques: </a:t>
            </a:r>
            <a:r>
              <a:rPr lang="en-US" sz="2600" dirty="0" err="1"/>
              <a:t>Javascript</a:t>
            </a:r>
            <a:r>
              <a:rPr lang="en-US" sz="2600" dirty="0"/>
              <a:t>, Flask Alchemy, </a:t>
            </a:r>
            <a:r>
              <a:rPr lang="en-US" sz="2600" dirty="0" err="1"/>
              <a:t>PostgreS</a:t>
            </a:r>
            <a:r>
              <a:rPr lang="en-US" sz="2600" dirty="0"/>
              <a:t>, D3, Leaflet</a:t>
            </a:r>
          </a:p>
          <a:p>
            <a:pPr marL="45720" indent="0">
              <a:buNone/>
            </a:pPr>
            <a:r>
              <a:rPr lang="en-US" sz="2900" dirty="0"/>
              <a:t>Future project</a:t>
            </a:r>
          </a:p>
          <a:p>
            <a:r>
              <a:rPr lang="en-US" sz="2600" dirty="0"/>
              <a:t>Add heat map to bubble chart</a:t>
            </a:r>
          </a:p>
          <a:p>
            <a:r>
              <a:rPr lang="en-US" sz="2600" dirty="0"/>
              <a:t>Beautify the website</a:t>
            </a:r>
          </a:p>
          <a:p>
            <a:r>
              <a:rPr lang="en-US" sz="2600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789612" y="2400300"/>
            <a:ext cx="533400" cy="571500"/>
          </a:xfrm>
          <a:prstGeom prst="ellipse">
            <a:avLst/>
          </a:prstGeom>
          <a:solidFill>
            <a:srgbClr val="208AE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8913812" y="940788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255711" y="4627592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CAC9F-A589-408D-A88E-1A6CE1DD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446530"/>
            <a:ext cx="260068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685879" y="2318046"/>
            <a:ext cx="817066" cy="79186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-1589" y="2224085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4558" y="2666999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19" name="Graphic 6" descr="Flask">
            <a:extLst>
              <a:ext uri="{FF2B5EF4-FFF2-40B4-BE49-F238E27FC236}">
                <a16:creationId xmlns:a16="http://schemas.microsoft.com/office/drawing/2014/main" id="{92F06461-55BE-4EEC-86EE-BA7B24B4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01755" y="4474025"/>
            <a:ext cx="2008101" cy="2008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5EC618-564F-47AD-828A-2B5BEEA1F1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535" y="3618314"/>
            <a:ext cx="1936353" cy="7579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C06E86-AC39-4A50-B835-7ED1FA205F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547" y="5908274"/>
            <a:ext cx="2094492" cy="5182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FB6C6A-58FE-4256-993E-A35A0A2EE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932" y="5344626"/>
            <a:ext cx="1256518" cy="12671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0FE8C9-8322-4DEB-8F8D-C67F97B55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96" y="5352717"/>
            <a:ext cx="759116" cy="976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DD2D-9464-44CC-B029-284B24AD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71" y="5508470"/>
            <a:ext cx="759116" cy="976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D5BD36-216C-45E1-B4B6-42B9728A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6" y="5666246"/>
            <a:ext cx="759116" cy="9766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6A062B-0ED2-4907-9CDB-F9093D39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92" y="5315572"/>
            <a:ext cx="1051815" cy="1060691"/>
          </a:xfrm>
          <a:prstGeom prst="rect">
            <a:avLst/>
          </a:prstGeom>
        </p:spPr>
      </p:pic>
      <p:pic>
        <p:nvPicPr>
          <p:cNvPr id="68" name="Graphic 6" descr="Database">
            <a:extLst>
              <a:ext uri="{FF2B5EF4-FFF2-40B4-BE49-F238E27FC236}">
                <a16:creationId xmlns:a16="http://schemas.microsoft.com/office/drawing/2014/main" id="{3CB8D612-27C2-4B91-BB20-9C51CB5B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229447" y="5329432"/>
            <a:ext cx="1251783" cy="1251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331197-176F-41D5-90B4-C55F8A296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479" y="5731420"/>
            <a:ext cx="1002882" cy="988188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6B70EAB0-8CC2-4A0F-AD72-0EA928CD5874}"/>
              </a:ext>
            </a:extLst>
          </p:cNvPr>
          <p:cNvSpPr/>
          <p:nvPr/>
        </p:nvSpPr>
        <p:spPr>
          <a:xfrm>
            <a:off x="1831018" y="5939392"/>
            <a:ext cx="452234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E3C0676-E5B2-4B9D-8662-4F60803AE07A}"/>
              </a:ext>
            </a:extLst>
          </p:cNvPr>
          <p:cNvSpPr/>
          <p:nvPr/>
        </p:nvSpPr>
        <p:spPr>
          <a:xfrm>
            <a:off x="3842230" y="5912587"/>
            <a:ext cx="458441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6A6D76E-044C-4C89-AEC8-05298CC78E83}"/>
              </a:ext>
            </a:extLst>
          </p:cNvPr>
          <p:cNvSpPr/>
          <p:nvPr/>
        </p:nvSpPr>
        <p:spPr>
          <a:xfrm>
            <a:off x="5898824" y="5979223"/>
            <a:ext cx="1920555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4D631DB-C46C-4D02-A86B-2C3C8B32FFC4}"/>
              </a:ext>
            </a:extLst>
          </p:cNvPr>
          <p:cNvSpPr/>
          <p:nvPr/>
        </p:nvSpPr>
        <p:spPr>
          <a:xfrm>
            <a:off x="9685608" y="5655775"/>
            <a:ext cx="792853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0" name="Graphic 79" descr="Back">
            <a:extLst>
              <a:ext uri="{FF2B5EF4-FFF2-40B4-BE49-F238E27FC236}">
                <a16:creationId xmlns:a16="http://schemas.microsoft.com/office/drawing/2014/main" id="{F8872126-B487-4B78-82D4-88C2E5E61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9589" y="3205937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E0B7BA-C877-4969-BFC5-A186A6920A68}"/>
              </a:ext>
            </a:extLst>
          </p:cNvPr>
          <p:cNvSpPr txBox="1"/>
          <p:nvPr/>
        </p:nvSpPr>
        <p:spPr>
          <a:xfrm>
            <a:off x="2182549" y="1288749"/>
            <a:ext cx="987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1B1E52-DBA1-4772-A19B-73C681E7890E}"/>
              </a:ext>
            </a:extLst>
          </p:cNvPr>
          <p:cNvSpPr txBox="1"/>
          <p:nvPr/>
        </p:nvSpPr>
        <p:spPr>
          <a:xfrm>
            <a:off x="4418292" y="1404089"/>
            <a:ext cx="8258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CF13C7-40E6-474F-AF34-B4853E29A643}"/>
              </a:ext>
            </a:extLst>
          </p:cNvPr>
          <p:cNvSpPr txBox="1"/>
          <p:nvPr/>
        </p:nvSpPr>
        <p:spPr>
          <a:xfrm>
            <a:off x="7989332" y="1813486"/>
            <a:ext cx="1196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</a:p>
        </p:txBody>
      </p:sp>
      <p:pic>
        <p:nvPicPr>
          <p:cNvPr id="95" name="Graphic 94" descr="Cursor">
            <a:extLst>
              <a:ext uri="{FF2B5EF4-FFF2-40B4-BE49-F238E27FC236}">
                <a16:creationId xmlns:a16="http://schemas.microsoft.com/office/drawing/2014/main" id="{A1EB9BD5-E84F-4099-8353-544B91717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9290" y="4175366"/>
            <a:ext cx="914400" cy="91440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79DD19BA-E343-4BD6-BBD9-F14683EA29BB}"/>
              </a:ext>
            </a:extLst>
          </p:cNvPr>
          <p:cNvCxnSpPr/>
          <p:nvPr/>
        </p:nvCxnSpPr>
        <p:spPr>
          <a:xfrm>
            <a:off x="3761111" y="1431874"/>
            <a:ext cx="6302132" cy="9671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7E052090-DA57-4D61-B350-867FA888278E}"/>
              </a:ext>
            </a:extLst>
          </p:cNvPr>
          <p:cNvCxnSpPr>
            <a:cxnSpLocks/>
          </p:cNvCxnSpPr>
          <p:nvPr/>
        </p:nvCxnSpPr>
        <p:spPr>
          <a:xfrm rot="10800000">
            <a:off x="3884905" y="1239327"/>
            <a:ext cx="6387896" cy="99985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169F79-B1EC-4C54-86EC-2D6BBDB531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0138" y="376001"/>
            <a:ext cx="2576209" cy="2199203"/>
          </a:xfrm>
          <a:prstGeom prst="rect">
            <a:avLst/>
          </a:prstGeom>
        </p:spPr>
      </p:pic>
      <p:pic>
        <p:nvPicPr>
          <p:cNvPr id="106" name="Graphic 105" descr="Presentation with pie chart">
            <a:extLst>
              <a:ext uri="{FF2B5EF4-FFF2-40B4-BE49-F238E27FC236}">
                <a16:creationId xmlns:a16="http://schemas.microsoft.com/office/drawing/2014/main" id="{40B35B20-7787-4C91-9136-EA454E1DF4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1229" y="442153"/>
            <a:ext cx="1136205" cy="1136205"/>
          </a:xfrm>
          <a:prstGeom prst="rect">
            <a:avLst/>
          </a:prstGeom>
        </p:spPr>
      </p:pic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01D5E31-9F54-4BE6-9783-FA070037F308}"/>
              </a:ext>
            </a:extLst>
          </p:cNvPr>
          <p:cNvSpPr/>
          <p:nvPr/>
        </p:nvSpPr>
        <p:spPr>
          <a:xfrm flipH="1">
            <a:off x="8664497" y="841952"/>
            <a:ext cx="611281" cy="2286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ECFE321-3ED9-412B-83C8-B20D8B7AD62A}"/>
              </a:ext>
            </a:extLst>
          </p:cNvPr>
          <p:cNvSpPr txBox="1">
            <a:spLocks/>
          </p:cNvSpPr>
          <p:nvPr/>
        </p:nvSpPr>
        <p:spPr>
          <a:xfrm>
            <a:off x="882271" y="4693738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AC9188E-0039-4372-9545-A8E3E949C5EF}"/>
              </a:ext>
            </a:extLst>
          </p:cNvPr>
          <p:cNvSpPr txBox="1">
            <a:spLocks/>
          </p:cNvSpPr>
          <p:nvPr/>
        </p:nvSpPr>
        <p:spPr>
          <a:xfrm>
            <a:off x="2759397" y="4696957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455E6E94-16C0-4ECC-B17A-D65CA4F205EF}"/>
              </a:ext>
            </a:extLst>
          </p:cNvPr>
          <p:cNvSpPr txBox="1">
            <a:spLocks/>
          </p:cNvSpPr>
          <p:nvPr/>
        </p:nvSpPr>
        <p:spPr>
          <a:xfrm>
            <a:off x="4584004" y="4694320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8042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API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Input Routes:</a:t>
            </a:r>
          </a:p>
          <a:p>
            <a:pPr marL="45720" lv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4 APIs To be used in the web application’s interactive tools:</a:t>
            </a:r>
          </a:p>
          <a:p>
            <a:pPr marL="45720" lvl="0" indent="0">
              <a:buNone/>
            </a:pP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/api/v1.0/years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/api/v1.0/countries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/api/v1.0/regions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admission_classes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Data Routes:</a:t>
            </a:r>
          </a:p>
          <a:p>
            <a:pPr marL="45720" indent="0">
              <a:buNone/>
            </a:pPr>
            <a:r>
              <a:rPr lang="en-US" sz="2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    5 APIs to be provide data for JS visualizations:</a:t>
            </a:r>
          </a:p>
          <a:p>
            <a:pPr marL="45720" indent="0">
              <a:buNone/>
            </a:pPr>
            <a:endParaRPr lang="en-US" sz="2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api/v1.0/migration_data/(demography)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To extract multiple demographics data from the database:</a:t>
            </a: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4951412" y="1905000"/>
            <a:ext cx="2133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Demography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751012" y="1905000"/>
            <a:ext cx="3200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</a:rPr>
              <a:t>api/v1.0/migration_data/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4951412" y="2292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4951412" y="26732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4951412" y="300990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4951411" y="339090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4951411" y="3727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D71AE-72F6-4CC1-A4FD-37C0ED4F021C}"/>
              </a:ext>
            </a:extLst>
          </p:cNvPr>
          <p:cNvSpPr/>
          <p:nvPr/>
        </p:nvSpPr>
        <p:spPr>
          <a:xfrm>
            <a:off x="4951411" y="41085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20163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457</TotalTime>
  <Words>1172</Words>
  <Application>Microsoft Office PowerPoint</Application>
  <PresentationFormat>Custom</PresentationFormat>
  <Paragraphs>240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Book Antiqua</vt:lpstr>
      <vt:lpstr>Calibri</vt:lpstr>
      <vt:lpstr>Consolas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PowerPoint Presentation</vt:lpstr>
      <vt:lpstr>PowerPoint Presentation</vt:lpstr>
      <vt:lpstr>API Routes</vt:lpstr>
      <vt:lpstr>Immigrants’ demographics Data</vt:lpstr>
      <vt:lpstr>Immigrants’ distribution data</vt:lpstr>
      <vt:lpstr>State’s Immigrants diversity</vt:lpstr>
      <vt:lpstr>Visualization Design</vt:lpstr>
      <vt:lpstr>Visualization Design and Function</vt:lpstr>
      <vt:lpstr>Visualization Design and Function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Scott Leslie</cp:lastModifiedBy>
  <cp:revision>25</cp:revision>
  <dcterms:created xsi:type="dcterms:W3CDTF">2020-10-16T01:55:11Z</dcterms:created>
  <dcterms:modified xsi:type="dcterms:W3CDTF">2020-10-17T17:25:14Z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